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57" r:id="rId3"/>
    <p:sldId id="258" r:id="rId4"/>
    <p:sldId id="265" r:id="rId5"/>
    <p:sldId id="264" r:id="rId6"/>
    <p:sldId id="259" r:id="rId7"/>
    <p:sldId id="267" r:id="rId8"/>
    <p:sldId id="266" r:id="rId9"/>
    <p:sldId id="260" r:id="rId10"/>
    <p:sldId id="268" r:id="rId11"/>
    <p:sldId id="270" r:id="rId12"/>
    <p:sldId id="274" r:id="rId13"/>
    <p:sldId id="275" r:id="rId14"/>
    <p:sldId id="269" r:id="rId15"/>
    <p:sldId id="271" r:id="rId16"/>
    <p:sldId id="262" r:id="rId17"/>
    <p:sldId id="272" r:id="rId18"/>
    <p:sldId id="263" r:id="rId19"/>
    <p:sldId id="261" r:id="rId20"/>
    <p:sldId id="273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1" autoAdjust="0"/>
    <p:restoredTop sz="94660"/>
  </p:normalViewPr>
  <p:slideViewPr>
    <p:cSldViewPr>
      <p:cViewPr varScale="1">
        <p:scale>
          <a:sx n="85" d="100"/>
          <a:sy n="85" d="100"/>
        </p:scale>
        <p:origin x="-130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4" y="2130425"/>
            <a:ext cx="3743325" cy="1470025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24424" y="3886200"/>
            <a:ext cx="28479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fld id="{93ADC87C-992C-4850-8786-44A359860A0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6563" y="6443663"/>
            <a:ext cx="3243262" cy="277812"/>
          </a:xfrm>
        </p:spPr>
        <p:txBody>
          <a:bodyPr/>
          <a:lstStyle>
            <a:lvl1pPr>
              <a:defRPr sz="1050">
                <a:latin typeface="Cambria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fld id="{4D17E22E-4EC6-47CC-81C1-A7A89308F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4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77687" y="183198"/>
            <a:ext cx="5723313" cy="9307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NASA IV&amp;V Independent Test Capability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A8FA2-BB3D-4437-A4ED-78CA4F37823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NASA IV&amp;V Independent Test Capability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0358D-0FFB-4E98-8DB2-109900E17ED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14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47675" y="1133475"/>
            <a:ext cx="8229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5013" y="183198"/>
            <a:ext cx="7525987" cy="9307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NASA IV&amp;V Independent Test Capability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9D349-F416-42F2-AD86-5944325080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190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47675" y="1133475"/>
            <a:ext cx="8229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1263" y="183198"/>
            <a:ext cx="7549737" cy="9307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NASA IV&amp;V Independent Test Capability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D0882-EE7A-4E60-BC01-B097476A0A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61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NASA IV&amp;V Independent Test Capability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087B9-04C6-42EB-940A-CCFC07C117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580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77687" y="183198"/>
            <a:ext cx="5723313" cy="9307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NASA IV&amp;V Independent Test Capability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3A44-1AA3-4F0E-A861-BE01E8C3251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768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77687" y="183198"/>
            <a:ext cx="5723313" cy="93070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NASA IV&amp;V Independent Test Capability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537E8-CA99-4ABE-AA55-BC46FAF194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394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6725" y="6305550"/>
            <a:ext cx="8229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47675" y="1133475"/>
            <a:ext cx="8229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861" y="224761"/>
            <a:ext cx="5692139" cy="744537"/>
          </a:xfrm>
        </p:spPr>
        <p:txBody>
          <a:bodyPr/>
          <a:lstStyle>
            <a:lvl1pPr>
              <a:defRPr sz="3200" b="1">
                <a:solidFill>
                  <a:srgbClr val="000099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356350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fld id="{4D17E22E-4EC6-47CC-81C1-A7A89308FD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11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DC87C-992C-4850-8786-44A359860A0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7E22E-4EC6-47CC-81C1-A7A89308F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4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7687" y="183198"/>
            <a:ext cx="5723313" cy="93070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DC87C-992C-4850-8786-44A359860A0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7E22E-4EC6-47CC-81C1-A7A89308F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5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77687" y="183198"/>
            <a:ext cx="6392487" cy="9307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DC87C-992C-4850-8786-44A359860A0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7E22E-4EC6-47CC-81C1-A7A89308F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5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77687" y="183198"/>
            <a:ext cx="6392487" cy="9307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DC87C-992C-4850-8786-44A359860A0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7E22E-4EC6-47CC-81C1-A7A89308F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5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DC87C-992C-4850-8786-44A359860A0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7E22E-4EC6-47CC-81C1-A7A89308F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3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NASA IV&amp;V Independent Test Capability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62F84-52F1-4345-88AA-78744C0D43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2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77687" y="183198"/>
            <a:ext cx="5723313" cy="93070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NASA IV&amp;V Independent Test Capability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BAF82-70C4-4ACD-A06C-6081DA20C6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095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93ADC87C-992C-4850-8786-44A359860A0D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613" y="6356350"/>
            <a:ext cx="3279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4D17E22E-4EC6-47CC-81C1-A7A89308FDC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47675" y="1133475"/>
            <a:ext cx="8229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2211389" y="180975"/>
            <a:ext cx="5823088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US" altLang="en-US" dirty="0" smtClean="0"/>
          </a:p>
        </p:txBody>
      </p:sp>
      <p:pic>
        <p:nvPicPr>
          <p:cNvPr id="1032" name="Picture 6" descr="itc logo_white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120650"/>
            <a:ext cx="185737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476" y="13749"/>
            <a:ext cx="1103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8034476" y="893922"/>
            <a:ext cx="1103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IV&amp;V Program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671" r:id="rId8"/>
    <p:sldLayoutId id="2147483673" r:id="rId9"/>
    <p:sldLayoutId id="2147483674" r:id="rId10"/>
    <p:sldLayoutId id="2147483679" r:id="rId11"/>
    <p:sldLayoutId id="2147483681" r:id="rId12"/>
    <p:sldLayoutId id="2147483682" r:id="rId13"/>
    <p:sldLayoutId id="2147483687" r:id="rId14"/>
    <p:sldLayoutId id="2147483689" r:id="rId15"/>
    <p:sldLayoutId id="2147483690" r:id="rId16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000099"/>
          </a:solidFill>
          <a:latin typeface="Cambr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Cambr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Cambr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Cambr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Cambr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sa.gov/centers/ivv/JSTAR/ITC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vv-itc@lists.nasa.gov" TargetMode="External"/><Relationship Id="rId2" Type="http://schemas.openxmlformats.org/officeDocument/2006/relationships/hyperlink" Target="http://www.nasa.gov/centers/ivv/jstar/JSTA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1440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NMotion</a:t>
            </a:r>
            <a:r>
              <a:rPr lang="en-US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 Continuous Integration System for NASA Software</a:t>
            </a:r>
            <a:br>
              <a:rPr lang="en-US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Book Antiqua" panose="02040602050305030304" pitchFamily="18" charset="0"/>
                <a:hlinkClick r:id="rId2"/>
              </a:rPr>
              <a:t>http://www.nasa.gov/centers/ivv/JSTAR/ITC.html</a:t>
            </a:r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03650"/>
            <a:ext cx="4495800" cy="1752600"/>
          </a:xfrm>
        </p:spPr>
        <p:txBody>
          <a:bodyPr/>
          <a:lstStyle/>
          <a:p>
            <a:r>
              <a:rPr lang="en-US" sz="2000" dirty="0" smtClean="0">
                <a:solidFill>
                  <a:srgbClr val="002060"/>
                </a:solidFill>
              </a:rPr>
              <a:t>Justin McCarty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NASA IV&amp;V Program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Justin.McCarty@tmctechnologies.com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91338" y="5556250"/>
            <a:ext cx="17811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NASA IV&amp;V Facility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100 University Drive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Fairmont, WV 26554</a:t>
            </a:r>
          </a:p>
        </p:txBody>
      </p:sp>
    </p:spTree>
    <p:extLst>
      <p:ext uri="{BB962C8B-B14F-4D97-AF65-F5344CB8AC3E}">
        <p14:creationId xmlns:p14="http://schemas.microsoft.com/office/powerpoint/2010/main" val="16095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JWST Integrated Simulation and Test (JIST) </a:t>
            </a:r>
            <a:r>
              <a:rPr lang="en-US" altLang="en-US" dirty="0" smtClean="0"/>
              <a:t>used as the prototype</a:t>
            </a:r>
          </a:p>
          <a:p>
            <a:r>
              <a:rPr lang="en-US" altLang="en-US" dirty="0" smtClean="0"/>
              <a:t>Developed with Java and C/C++</a:t>
            </a:r>
          </a:p>
          <a:p>
            <a:r>
              <a:rPr lang="en-US" dirty="0" smtClean="0"/>
              <a:t>Automated unit level tests for developed components</a:t>
            </a:r>
          </a:p>
          <a:p>
            <a:r>
              <a:rPr lang="en-US" dirty="0" smtClean="0"/>
              <a:t>Three Phase Test Processing</a:t>
            </a:r>
          </a:p>
          <a:p>
            <a:pPr lvl="1"/>
            <a:r>
              <a:rPr lang="en-US" dirty="0" smtClean="0"/>
              <a:t>System Adaptation</a:t>
            </a:r>
          </a:p>
          <a:p>
            <a:pPr lvl="1"/>
            <a:r>
              <a:rPr lang="en-US" dirty="0" smtClean="0"/>
              <a:t>Test Execution</a:t>
            </a:r>
          </a:p>
          <a:p>
            <a:pPr lvl="1"/>
            <a:r>
              <a:rPr lang="en-US" dirty="0" smtClean="0"/>
              <a:t>Result Analysis</a:t>
            </a:r>
          </a:p>
          <a:p>
            <a:r>
              <a:rPr lang="en-US" dirty="0" smtClean="0"/>
              <a:t>Cloud Based Deployment</a:t>
            </a:r>
          </a:p>
          <a:p>
            <a:r>
              <a:rPr lang="en-US" dirty="0" smtClean="0"/>
              <a:t>No end user code required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Layout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581400" y="3070789"/>
            <a:ext cx="2438400" cy="1143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Automated Test Conductor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0" y="1702037"/>
            <a:ext cx="1676400" cy="1066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Operationa</a:t>
            </a:r>
            <a:r>
              <a:rPr lang="en-US" dirty="0"/>
              <a:t>l</a:t>
            </a:r>
            <a:r>
              <a:rPr lang="en-US" dirty="0" smtClean="0"/>
              <a:t> Ground System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4953000"/>
            <a:ext cx="1828800" cy="1066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 Set Simulator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781800" y="3146989"/>
            <a:ext cx="1828800" cy="9906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Command Processor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895600" y="4953000"/>
            <a:ext cx="1752600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Command Processor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800" y="1828800"/>
            <a:ext cx="1828800" cy="9400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NOS Middleware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2" idx="2"/>
            <a:endCxn id="8" idx="3"/>
          </p:cNvCxnSpPr>
          <p:nvPr/>
        </p:nvCxnSpPr>
        <p:spPr>
          <a:xfrm flipH="1">
            <a:off x="2514600" y="5486400"/>
            <a:ext cx="381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-762000" y="14478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3"/>
            <a:endCxn id="9" idx="2"/>
          </p:cNvCxnSpPr>
          <p:nvPr/>
        </p:nvCxnSpPr>
        <p:spPr>
          <a:xfrm>
            <a:off x="6019800" y="3642289"/>
            <a:ext cx="762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0"/>
            <a:endCxn id="5" idx="2"/>
          </p:cNvCxnSpPr>
          <p:nvPr/>
        </p:nvCxnSpPr>
        <p:spPr>
          <a:xfrm flipV="1">
            <a:off x="7696200" y="2768837"/>
            <a:ext cx="0" cy="3781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2"/>
            <a:endCxn id="12" idx="6"/>
          </p:cNvCxnSpPr>
          <p:nvPr/>
        </p:nvCxnSpPr>
        <p:spPr>
          <a:xfrm rot="5400000">
            <a:off x="4088095" y="4773894"/>
            <a:ext cx="1272611" cy="15240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1"/>
            <a:endCxn id="13" idx="2"/>
          </p:cNvCxnSpPr>
          <p:nvPr/>
        </p:nvCxnSpPr>
        <p:spPr>
          <a:xfrm rot="10800000">
            <a:off x="1600200" y="2768837"/>
            <a:ext cx="1981200" cy="873452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9" name="Rectangle 1028"/>
          <p:cNvSpPr/>
          <p:nvPr/>
        </p:nvSpPr>
        <p:spPr>
          <a:xfrm>
            <a:off x="2933700" y="1175696"/>
            <a:ext cx="16764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Test File</a:t>
            </a:r>
            <a:endParaRPr lang="en-US" dirty="0"/>
          </a:p>
        </p:txBody>
      </p:sp>
      <p:cxnSp>
        <p:nvCxnSpPr>
          <p:cNvPr id="1031" name="Straight Arrow Connector 1030"/>
          <p:cNvCxnSpPr>
            <a:stCxn id="1029" idx="2"/>
            <a:endCxn id="4" idx="0"/>
          </p:cNvCxnSpPr>
          <p:nvPr/>
        </p:nvCxnSpPr>
        <p:spPr>
          <a:xfrm>
            <a:off x="3771900" y="2318696"/>
            <a:ext cx="1028700" cy="752093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33" name="Rectangle 1032"/>
          <p:cNvSpPr/>
          <p:nvPr/>
        </p:nvSpPr>
        <p:spPr>
          <a:xfrm>
            <a:off x="4953000" y="1175696"/>
            <a:ext cx="1600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 Logs</a:t>
            </a:r>
            <a:endParaRPr lang="en-US" dirty="0"/>
          </a:p>
        </p:txBody>
      </p:sp>
      <p:cxnSp>
        <p:nvCxnSpPr>
          <p:cNvPr id="1035" name="Straight Arrow Connector 1034"/>
          <p:cNvCxnSpPr>
            <a:stCxn id="4" idx="0"/>
            <a:endCxn id="1033" idx="2"/>
          </p:cNvCxnSpPr>
          <p:nvPr/>
        </p:nvCxnSpPr>
        <p:spPr>
          <a:xfrm flipV="1">
            <a:off x="4800600" y="2318696"/>
            <a:ext cx="952500" cy="7520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1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Processor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489509"/>
            <a:ext cx="7315200" cy="419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Processor Logic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4114801"/>
            <a:ext cx="2514600" cy="157554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57600" y="4114801"/>
            <a:ext cx="2514600" cy="15657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3000" y="1489508"/>
            <a:ext cx="7315200" cy="14762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Conductor I/O Control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4114802"/>
            <a:ext cx="2286000" cy="157554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8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1358153"/>
            <a:ext cx="17526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10000" y="1358153"/>
            <a:ext cx="17526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 Conductor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934200" y="1358153"/>
            <a:ext cx="17526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Command Processor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2"/>
          </p:cNvCxnSpPr>
          <p:nvPr/>
        </p:nvCxnSpPr>
        <p:spPr>
          <a:xfrm>
            <a:off x="1638300" y="2272553"/>
            <a:ext cx="0" cy="3899647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</p:cNvCxnSpPr>
          <p:nvPr/>
        </p:nvCxnSpPr>
        <p:spPr>
          <a:xfrm>
            <a:off x="4686300" y="2272553"/>
            <a:ext cx="0" cy="3899647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2"/>
          </p:cNvCxnSpPr>
          <p:nvPr/>
        </p:nvCxnSpPr>
        <p:spPr>
          <a:xfrm>
            <a:off x="7810500" y="2272553"/>
            <a:ext cx="0" cy="3899647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638300" y="2667000"/>
            <a:ext cx="3048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38300" y="3048000"/>
            <a:ext cx="3048000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86300" y="3276600"/>
            <a:ext cx="3124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686300" y="3810000"/>
            <a:ext cx="3124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724400" y="5105400"/>
            <a:ext cx="30861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638300" y="5638800"/>
            <a:ext cx="3048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638300" y="6096000"/>
            <a:ext cx="3048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64681" y="2279739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to Run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206565" y="2701080"/>
            <a:ext cx="174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Commands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181600" y="2907268"/>
            <a:ext cx="2373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Setup/Start Commands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330014" y="3440668"/>
            <a:ext cx="1874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Status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390248" y="4736068"/>
            <a:ext cx="171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Logs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524080" y="5269468"/>
            <a:ext cx="1276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564548" y="5726668"/>
            <a:ext cx="10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Logs</a:t>
            </a:r>
            <a:endParaRPr lang="en-US" dirty="0"/>
          </a:p>
        </p:txBody>
      </p:sp>
      <p:cxnSp>
        <p:nvCxnSpPr>
          <p:cNvPr id="39" name="Straight Arrow Connector 38"/>
          <p:cNvCxnSpPr>
            <a:endCxn id="35" idx="0"/>
          </p:cNvCxnSpPr>
          <p:nvPr/>
        </p:nvCxnSpPr>
        <p:spPr>
          <a:xfrm>
            <a:off x="6248400" y="3886200"/>
            <a:ext cx="0" cy="84986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02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Preprocessing of existing test scripts</a:t>
            </a:r>
          </a:p>
          <a:p>
            <a:pPr lvl="1"/>
            <a:r>
              <a:rPr lang="en-US" dirty="0" smtClean="0"/>
              <a:t>Remove Automation Deterrents (Automated)</a:t>
            </a:r>
            <a:endParaRPr lang="en-US" dirty="0"/>
          </a:p>
          <a:p>
            <a:pPr lvl="2"/>
            <a:r>
              <a:rPr lang="en-US" dirty="0" smtClean="0"/>
              <a:t>User acknowledgement</a:t>
            </a:r>
          </a:p>
          <a:p>
            <a:pPr lvl="2"/>
            <a:r>
              <a:rPr lang="en-US" dirty="0" smtClean="0"/>
              <a:t>Convert Raw Commands</a:t>
            </a:r>
          </a:p>
          <a:p>
            <a:pPr lvl="1"/>
            <a:r>
              <a:rPr lang="en-US" dirty="0" smtClean="0"/>
              <a:t>Ensure all required files are found</a:t>
            </a:r>
          </a:p>
          <a:p>
            <a:pPr lvl="1"/>
            <a:r>
              <a:rPr lang="en-US" dirty="0" smtClean="0"/>
              <a:t>Ensure results can be processed</a:t>
            </a:r>
          </a:p>
          <a:p>
            <a:r>
              <a:rPr lang="en-US" dirty="0" smtClean="0"/>
              <a:t>Ensure all components can be interacted with remotely</a:t>
            </a:r>
          </a:p>
          <a:p>
            <a:pPr lvl="1"/>
            <a:r>
              <a:rPr lang="en-US" dirty="0" smtClean="0"/>
              <a:t>Start/Stop of process</a:t>
            </a:r>
          </a:p>
          <a:p>
            <a:pPr lvl="1"/>
            <a:r>
              <a:rPr lang="en-US" dirty="0" smtClean="0"/>
              <a:t>Command injection if required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Adaptation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Test scripts run are the same as system developers and operators</a:t>
            </a:r>
          </a:p>
          <a:p>
            <a:r>
              <a:rPr lang="en-US" dirty="0" smtClean="0"/>
              <a:t>The system is reset in between each test</a:t>
            </a:r>
          </a:p>
          <a:p>
            <a:r>
              <a:rPr lang="en-US" dirty="0" smtClean="0"/>
              <a:t>Test conductor ensures applications are brought up in any required order</a:t>
            </a:r>
          </a:p>
          <a:p>
            <a:r>
              <a:rPr lang="en-US" dirty="0" smtClean="0"/>
              <a:t>Users provide a list of test cases to execute to the conductor</a:t>
            </a:r>
          </a:p>
          <a:p>
            <a:r>
              <a:rPr lang="en-US" dirty="0" smtClean="0"/>
              <a:t>Application health is monitored</a:t>
            </a:r>
          </a:p>
          <a:p>
            <a:r>
              <a:rPr lang="en-US" dirty="0" smtClean="0"/>
              <a:t>Test logs are collected from all applications</a:t>
            </a:r>
          </a:p>
          <a:p>
            <a:r>
              <a:rPr lang="en-US" dirty="0" smtClean="0"/>
              <a:t>Test logs are parsed for any failures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and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0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772400" cy="1349375"/>
          </a:xfrm>
        </p:spPr>
        <p:txBody>
          <a:bodyPr/>
          <a:lstStyle/>
          <a:p>
            <a:pPr algn="ctr"/>
            <a:r>
              <a:rPr lang="en-US" dirty="0" smtClean="0"/>
              <a:t>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Tests must be developed with automation in mind</a:t>
            </a:r>
          </a:p>
          <a:p>
            <a:pPr lvl="1"/>
            <a:r>
              <a:rPr lang="en-US" dirty="0" smtClean="0"/>
              <a:t>Developers and testers are primarily only concerned with their environment</a:t>
            </a:r>
          </a:p>
          <a:p>
            <a:r>
              <a:rPr lang="en-US" dirty="0" smtClean="0"/>
              <a:t>Lack of reuse between missions</a:t>
            </a:r>
          </a:p>
          <a:p>
            <a:r>
              <a:rPr lang="en-US" dirty="0"/>
              <a:t>Project Infrastructure </a:t>
            </a:r>
            <a:r>
              <a:rPr lang="en-US" dirty="0" smtClean="0"/>
              <a:t>and tools are not always developed with automation or remote interaction in mind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2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772400" cy="1349375"/>
          </a:xfrm>
        </p:spPr>
        <p:txBody>
          <a:bodyPr/>
          <a:lstStyle/>
          <a:p>
            <a:pPr algn="ctr"/>
            <a:r>
              <a:rPr lang="en-US" dirty="0" smtClean="0"/>
              <a:t>Going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1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Integrate the autonomous system test execution into our continuous build server</a:t>
            </a:r>
          </a:p>
          <a:p>
            <a:r>
              <a:rPr lang="en-US" dirty="0" smtClean="0"/>
              <a:t>Allow users to inject faults to test off nominal scenarios</a:t>
            </a:r>
          </a:p>
          <a:p>
            <a:r>
              <a:rPr lang="en-US" dirty="0" smtClean="0"/>
              <a:t>Code refinement</a:t>
            </a:r>
          </a:p>
          <a:p>
            <a:r>
              <a:rPr lang="en-US" dirty="0" smtClean="0"/>
              <a:t>Integration into other simulations</a:t>
            </a:r>
          </a:p>
          <a:p>
            <a:r>
              <a:rPr lang="en-US" dirty="0" smtClean="0"/>
              <a:t>Support the scripting of environment setup</a:t>
            </a:r>
          </a:p>
          <a:p>
            <a:r>
              <a:rPr lang="en-US" dirty="0" smtClean="0"/>
              <a:t>Integrate earlier into the development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ITC Background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Going Forward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Enables higher level of automated testing (System)</a:t>
            </a:r>
          </a:p>
          <a:p>
            <a:r>
              <a:rPr lang="en-US" dirty="0" smtClean="0"/>
              <a:t>Provides more testing (tests are more often)</a:t>
            </a:r>
          </a:p>
          <a:p>
            <a:r>
              <a:rPr lang="en-US" dirty="0" smtClean="0"/>
              <a:t>Plan expand the system to other simulations</a:t>
            </a:r>
          </a:p>
          <a:p>
            <a:r>
              <a:rPr lang="en-US" dirty="0" smtClean="0"/>
              <a:t>Plugin Based Operation</a:t>
            </a:r>
          </a:p>
          <a:p>
            <a:r>
              <a:rPr lang="en-US" dirty="0" smtClean="0"/>
              <a:t>Who Benefits</a:t>
            </a:r>
          </a:p>
          <a:p>
            <a:pPr lvl="1"/>
            <a:r>
              <a:rPr lang="en-US" dirty="0" smtClean="0"/>
              <a:t>Testers</a:t>
            </a:r>
          </a:p>
          <a:p>
            <a:pPr lvl="1"/>
            <a:r>
              <a:rPr lang="en-US" dirty="0" smtClean="0"/>
              <a:t>Simulation Developers</a:t>
            </a:r>
          </a:p>
          <a:p>
            <a:pPr lvl="1"/>
            <a:r>
              <a:rPr lang="en-US" dirty="0" smtClean="0"/>
              <a:t>Project Developers</a:t>
            </a:r>
          </a:p>
          <a:p>
            <a:r>
              <a:rPr lang="en-US" dirty="0" smtClean="0"/>
              <a:t>If tools and tests are developed with automation in mind, new project adaptations become faster.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3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1"/>
          <p:cNvSpPr>
            <a:spLocks noGrp="1"/>
          </p:cNvSpPr>
          <p:nvPr>
            <p:ph idx="1"/>
          </p:nvPr>
        </p:nvSpPr>
        <p:spPr>
          <a:xfrm>
            <a:off x="457200" y="1419225"/>
            <a:ext cx="8229600" cy="4772025"/>
          </a:xfrm>
        </p:spPr>
        <p:txBody>
          <a:bodyPr/>
          <a:lstStyle/>
          <a:p>
            <a:r>
              <a:rPr lang="en-US" altLang="en-US" smtClean="0"/>
              <a:t>Web Page</a:t>
            </a:r>
          </a:p>
          <a:p>
            <a:pPr lvl="1"/>
            <a:r>
              <a:rPr lang="en-US" altLang="en-US" sz="2000" smtClean="0">
                <a:hlinkClick r:id="rId2"/>
              </a:rPr>
              <a:t>http://www.nasa.gov/centers/ivv/jstar/JSTAR.html</a:t>
            </a:r>
            <a:endParaRPr lang="en-US" altLang="en-US" sz="2400" smtClean="0"/>
          </a:p>
          <a:p>
            <a:r>
              <a:rPr lang="en-US" altLang="en-US" smtClean="0"/>
              <a:t>E-Mail</a:t>
            </a:r>
          </a:p>
          <a:p>
            <a:pPr lvl="1"/>
            <a:r>
              <a:rPr lang="en-US" altLang="en-US" sz="2400" smtClean="0"/>
              <a:t>Justin.R.Morris@nasa.gov </a:t>
            </a:r>
          </a:p>
          <a:p>
            <a:pPr lvl="1"/>
            <a:r>
              <a:rPr lang="en-US" altLang="en-US" sz="2400" smtClean="0"/>
              <a:t>Team Mailing List: </a:t>
            </a:r>
            <a:r>
              <a:rPr lang="en-US" altLang="en-US" sz="2400" smtClean="0">
                <a:hlinkClick r:id="rId3"/>
              </a:rPr>
              <a:t>ivv-itc@lists.nasa.gov</a:t>
            </a:r>
            <a:r>
              <a:rPr lang="en-US" altLang="en-US" sz="2400" smtClean="0"/>
              <a:t> </a:t>
            </a:r>
          </a:p>
        </p:txBody>
      </p:sp>
      <p:sp>
        <p:nvSpPr>
          <p:cNvPr id="276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Contact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0056D-BBBC-4B9F-8080-6940822CB2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NASA IV&amp;V Independent Test Capability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74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772400" cy="1349375"/>
          </a:xfrm>
        </p:spPr>
        <p:txBody>
          <a:bodyPr/>
          <a:lstStyle/>
          <a:p>
            <a:pPr algn="ctr"/>
            <a:r>
              <a:rPr lang="en-US" dirty="0" smtClean="0"/>
              <a:t>ITC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8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Content Placeholder 1"/>
          <p:cNvSpPr>
            <a:spLocks noGrp="1"/>
          </p:cNvSpPr>
          <p:nvPr>
            <p:ph idx="1"/>
          </p:nvPr>
        </p:nvSpPr>
        <p:spPr>
          <a:xfrm>
            <a:off x="114300" y="1209675"/>
            <a:ext cx="8877300" cy="51244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ITC Develops System Simulators</a:t>
            </a:r>
          </a:p>
          <a:p>
            <a:pPr lvl="1">
              <a:defRPr/>
            </a:pPr>
            <a:r>
              <a:rPr lang="en-US" sz="2400" dirty="0" smtClean="0"/>
              <a:t>Experts in Hardware Modeling and Distributed Simulation</a:t>
            </a:r>
          </a:p>
          <a:p>
            <a:pPr lvl="1">
              <a:defRPr/>
            </a:pPr>
            <a:r>
              <a:rPr lang="en-US" sz="2400" dirty="0" smtClean="0"/>
              <a:t>Experts in Simulator &amp; Software Integration</a:t>
            </a:r>
          </a:p>
          <a:p>
            <a:pPr>
              <a:defRPr/>
            </a:pPr>
            <a:r>
              <a:rPr lang="en-US" sz="2800" dirty="0" smtClean="0"/>
              <a:t>NOS Architecture</a:t>
            </a:r>
          </a:p>
          <a:p>
            <a:pPr lvl="1">
              <a:defRPr/>
            </a:pPr>
            <a:r>
              <a:rPr lang="en-US" sz="2400" dirty="0" smtClean="0"/>
              <a:t>Reusable Hardware Models</a:t>
            </a:r>
          </a:p>
          <a:p>
            <a:pPr lvl="1">
              <a:defRPr/>
            </a:pPr>
            <a:r>
              <a:rPr lang="en-US" sz="2400" dirty="0" smtClean="0"/>
              <a:t>Custom Middleware</a:t>
            </a:r>
          </a:p>
          <a:p>
            <a:pPr>
              <a:defRPr/>
            </a:pPr>
            <a:r>
              <a:rPr lang="en-US" sz="2800" dirty="0" smtClean="0"/>
              <a:t>System Test Automation</a:t>
            </a:r>
          </a:p>
          <a:p>
            <a:pPr>
              <a:defRPr/>
            </a:pPr>
            <a:r>
              <a:rPr lang="en-US" sz="2800" dirty="0" smtClean="0"/>
              <a:t>Typical NOS Users</a:t>
            </a:r>
          </a:p>
          <a:p>
            <a:pPr lvl="1">
              <a:defRPr/>
            </a:pPr>
            <a:r>
              <a:rPr lang="en-US" sz="2400" dirty="0" smtClean="0"/>
              <a:t>V&amp;V Engineers</a:t>
            </a:r>
          </a:p>
          <a:p>
            <a:pPr lvl="1">
              <a:defRPr/>
            </a:pPr>
            <a:r>
              <a:rPr lang="en-US" sz="2400" dirty="0" smtClean="0"/>
              <a:t>Project Developers</a:t>
            </a:r>
          </a:p>
          <a:p>
            <a:pPr lvl="1">
              <a:defRPr/>
            </a:pPr>
            <a:r>
              <a:rPr lang="en-US" sz="2400" dirty="0" smtClean="0"/>
              <a:t>Operators and Testers</a:t>
            </a:r>
          </a:p>
          <a:p>
            <a:pPr marL="457200" lvl="1" indent="0"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7173" name="Title 5"/>
          <p:cNvSpPr>
            <a:spLocks noGrp="1"/>
          </p:cNvSpPr>
          <p:nvPr>
            <p:ph type="title"/>
          </p:nvPr>
        </p:nvSpPr>
        <p:spPr>
          <a:xfrm>
            <a:off x="2200275" y="225425"/>
            <a:ext cx="5800725" cy="744538"/>
          </a:xfrm>
        </p:spPr>
        <p:txBody>
          <a:bodyPr/>
          <a:lstStyle/>
          <a:p>
            <a:r>
              <a:rPr lang="en-US" altLang="en-US" dirty="0" smtClean="0"/>
              <a:t>Independent Test Capability (ITC)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8B0628-BC1E-42C8-94B8-97DDCFE4E0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NASA IV&amp;V Independent Test Capability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2665413"/>
            <a:ext cx="3535363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21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 Support</a:t>
            </a:r>
          </a:p>
          <a:p>
            <a:pPr lvl="1"/>
            <a:r>
              <a:rPr lang="en-US" dirty="0" smtClean="0"/>
              <a:t>Juno</a:t>
            </a:r>
          </a:p>
          <a:p>
            <a:pPr lvl="1"/>
            <a:r>
              <a:rPr lang="en-US" dirty="0"/>
              <a:t>Automated Flight Safety System (AFSS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Global Precipitation Measurement (GPM</a:t>
            </a:r>
            <a:r>
              <a:rPr lang="en-US" dirty="0" smtClean="0"/>
              <a:t>)</a:t>
            </a:r>
          </a:p>
          <a:p>
            <a:r>
              <a:rPr lang="en-US" dirty="0" smtClean="0"/>
              <a:t>Current Support</a:t>
            </a:r>
          </a:p>
          <a:p>
            <a:pPr lvl="1"/>
            <a:r>
              <a:rPr lang="en-US" dirty="0" smtClean="0"/>
              <a:t>Deep Space Climate Observatory (DSCOVR)</a:t>
            </a:r>
          </a:p>
          <a:p>
            <a:pPr lvl="1"/>
            <a:r>
              <a:rPr lang="en-US" dirty="0" smtClean="0"/>
              <a:t>James Webb Space Telescope (JWST)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2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772400" cy="1349375"/>
          </a:xfrm>
        </p:spPr>
        <p:txBody>
          <a:bodyPr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Simulation Verification</a:t>
            </a:r>
          </a:p>
          <a:p>
            <a:r>
              <a:rPr lang="en-US" dirty="0" smtClean="0"/>
              <a:t>Developers can focus on Development</a:t>
            </a:r>
          </a:p>
          <a:p>
            <a:r>
              <a:rPr lang="en-US" dirty="0" smtClean="0"/>
              <a:t>System tests can take a long time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Test processes are repetitive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Tests are executed more often</a:t>
            </a:r>
          </a:p>
          <a:p>
            <a:r>
              <a:rPr lang="en-US" dirty="0">
                <a:solidFill>
                  <a:srgbClr val="0070C0"/>
                </a:solidFill>
              </a:rPr>
              <a:t>Better Testing </a:t>
            </a:r>
            <a:r>
              <a:rPr lang="en-US" dirty="0" smtClean="0">
                <a:solidFill>
                  <a:srgbClr val="0070C0"/>
                </a:solidFill>
              </a:rPr>
              <a:t>means </a:t>
            </a:r>
            <a:r>
              <a:rPr lang="en-US" dirty="0">
                <a:solidFill>
                  <a:srgbClr val="0070C0"/>
                </a:solidFill>
              </a:rPr>
              <a:t>Better </a:t>
            </a:r>
            <a:r>
              <a:rPr lang="en-US" dirty="0" smtClean="0">
                <a:solidFill>
                  <a:srgbClr val="0070C0"/>
                </a:solidFill>
              </a:rPr>
              <a:t>Software</a:t>
            </a:r>
          </a:p>
          <a:p>
            <a:r>
              <a:rPr lang="en-US" dirty="0" smtClean="0"/>
              <a:t>Significant overlap between projects</a:t>
            </a:r>
          </a:p>
          <a:p>
            <a:r>
              <a:rPr lang="en-US" dirty="0" smtClean="0"/>
              <a:t>Testers can focus on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1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Content Placeholder 1"/>
          <p:cNvSpPr>
            <a:spLocks noGrp="1"/>
          </p:cNvSpPr>
          <p:nvPr>
            <p:ph idx="1"/>
          </p:nvPr>
        </p:nvSpPr>
        <p:spPr>
          <a:xfrm>
            <a:off x="457200" y="1258888"/>
            <a:ext cx="8229600" cy="48672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SSRM Test Script</a:t>
            </a:r>
          </a:p>
          <a:p>
            <a:pPr lvl="1">
              <a:defRPr/>
            </a:pPr>
            <a:r>
              <a:rPr lang="en-US" dirty="0"/>
              <a:t>Verifies all testable </a:t>
            </a:r>
            <a:r>
              <a:rPr lang="en-US" dirty="0" smtClean="0"/>
              <a:t>requirements</a:t>
            </a:r>
          </a:p>
          <a:p>
            <a:pPr lvl="1">
              <a:defRPr/>
            </a:pPr>
            <a:r>
              <a:rPr lang="en-US" dirty="0" smtClean="0"/>
              <a:t>Very complex, over 8000 lines</a:t>
            </a:r>
          </a:p>
          <a:p>
            <a:pPr lvl="2">
              <a:defRPr/>
            </a:pPr>
            <a:r>
              <a:rPr lang="en-US" sz="2000" dirty="0" smtClean="0"/>
              <a:t>282 Commands</a:t>
            </a:r>
          </a:p>
          <a:p>
            <a:pPr lvl="2">
              <a:defRPr/>
            </a:pPr>
            <a:r>
              <a:rPr lang="en-US" sz="2000" dirty="0" smtClean="0"/>
              <a:t>Over 36 unique commands </a:t>
            </a:r>
          </a:p>
          <a:p>
            <a:pPr lvl="2">
              <a:defRPr/>
            </a:pPr>
            <a:r>
              <a:rPr lang="en-US" sz="2000" dirty="0" smtClean="0"/>
              <a:t>106 number of suspends</a:t>
            </a:r>
          </a:p>
          <a:p>
            <a:pPr lvl="2">
              <a:defRPr/>
            </a:pPr>
            <a:r>
              <a:rPr lang="en-US" sz="2000" dirty="0" smtClean="0"/>
              <a:t>382 waits (without loops)</a:t>
            </a:r>
          </a:p>
          <a:p>
            <a:pPr lvl="2">
              <a:defRPr/>
            </a:pPr>
            <a:r>
              <a:rPr lang="en-US" sz="2000" dirty="0" smtClean="0"/>
              <a:t>10902 seconds of wait (over 3 hours!)</a:t>
            </a:r>
          </a:p>
          <a:p>
            <a:pPr lvl="1">
              <a:defRPr/>
            </a:pPr>
            <a:r>
              <a:rPr lang="en-US" dirty="0" smtClean="0"/>
              <a:t>Test log shows test requires over 8 hours of human testing time</a:t>
            </a:r>
          </a:p>
          <a:p>
            <a:pPr lvl="1">
              <a:defRPr/>
            </a:pPr>
            <a:r>
              <a:rPr lang="en-US" dirty="0" smtClean="0"/>
              <a:t>As developed, the test builds upon itself</a:t>
            </a:r>
          </a:p>
          <a:p>
            <a:pPr lvl="2">
              <a:defRPr/>
            </a:pPr>
            <a:r>
              <a:rPr lang="en-US" dirty="0" smtClean="0"/>
              <a:t>Difficult to split and run in parallel</a:t>
            </a:r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20482" name="Title 2"/>
          <p:cNvSpPr>
            <a:spLocks noGrp="1"/>
          </p:cNvSpPr>
          <p:nvPr>
            <p:ph type="title"/>
          </p:nvPr>
        </p:nvSpPr>
        <p:spPr>
          <a:xfrm>
            <a:off x="2308225" y="225425"/>
            <a:ext cx="6369050" cy="744538"/>
          </a:xfrm>
        </p:spPr>
        <p:txBody>
          <a:bodyPr/>
          <a:lstStyle/>
          <a:p>
            <a:r>
              <a:rPr lang="en-US" altLang="en-US" dirty="0" smtClean="0"/>
              <a:t>Test Complexity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150F8D-C6C1-4285-ACAF-DE0180405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NASA IV&amp;V Independent Test Capability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1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772400" cy="1349375"/>
          </a:xfrm>
        </p:spPr>
        <p:txBody>
          <a:bodyPr/>
          <a:lstStyle/>
          <a:p>
            <a:pPr algn="ctr"/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9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C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ITC Theme</Template>
  <TotalTime>355</TotalTime>
  <Words>590</Words>
  <Application>Microsoft Office PowerPoint</Application>
  <PresentationFormat>On-screen Show (4:3)</PresentationFormat>
  <Paragraphs>149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ITC Theme</vt:lpstr>
      <vt:lpstr>NMotion A Continuous Integration System for NASA Software  http://www.nasa.gov/centers/ivv/JSTAR/ITC.html</vt:lpstr>
      <vt:lpstr>Agenda</vt:lpstr>
      <vt:lpstr>ITC Background</vt:lpstr>
      <vt:lpstr>Independent Test Capability (ITC)</vt:lpstr>
      <vt:lpstr>Mission Support</vt:lpstr>
      <vt:lpstr>Motivation</vt:lpstr>
      <vt:lpstr>Motivations</vt:lpstr>
      <vt:lpstr>Test Complexity Example</vt:lpstr>
      <vt:lpstr>Implementation</vt:lpstr>
      <vt:lpstr>Implementation</vt:lpstr>
      <vt:lpstr>Basic Layout</vt:lpstr>
      <vt:lpstr>Command Processor</vt:lpstr>
      <vt:lpstr>Data Flow</vt:lpstr>
      <vt:lpstr>System Adaptation</vt:lpstr>
      <vt:lpstr>Execution and Processing</vt:lpstr>
      <vt:lpstr>Challenges</vt:lpstr>
      <vt:lpstr>Challenges</vt:lpstr>
      <vt:lpstr>Going Forward</vt:lpstr>
      <vt:lpstr>Going Forward</vt:lpstr>
      <vt:lpstr>Conclusions</vt:lpstr>
      <vt:lpstr>Contact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NMotion A Continuous Integration System for NASA Software  http://www.nasa.gov/centers/ivv/JSTAR/ITC.html</dc:title>
  <dc:creator>Justin</dc:creator>
  <cp:lastModifiedBy>Justin</cp:lastModifiedBy>
  <cp:revision>46</cp:revision>
  <dcterms:created xsi:type="dcterms:W3CDTF">2013-12-05T15:19:08Z</dcterms:created>
  <dcterms:modified xsi:type="dcterms:W3CDTF">2013-12-09T04:03:57Z</dcterms:modified>
</cp:coreProperties>
</file>